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986" r:id="rId3"/>
    <p:sldId id="1005" r:id="rId4"/>
    <p:sldId id="991" r:id="rId5"/>
    <p:sldId id="1006" r:id="rId6"/>
    <p:sldId id="1007" r:id="rId7"/>
    <p:sldId id="992" r:id="rId8"/>
    <p:sldId id="994" r:id="rId9"/>
    <p:sldId id="995" r:id="rId10"/>
    <p:sldId id="996" r:id="rId11"/>
    <p:sldId id="997" r:id="rId12"/>
    <p:sldId id="998" r:id="rId13"/>
    <p:sldId id="999" r:id="rId14"/>
    <p:sldId id="1000" r:id="rId15"/>
    <p:sldId id="1001" r:id="rId16"/>
    <p:sldId id="1002" r:id="rId17"/>
    <p:sldId id="987" r:id="rId18"/>
    <p:sldId id="1003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4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1" d="100"/>
          <a:sy n="81" d="100"/>
        </p:scale>
        <p:origin x="-387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训练五年级上册英语译林版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2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Unit  3  Our animal friends</a:t>
            </a:r>
            <a: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52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Period 3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Sound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time-Cartoon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time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Tao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toy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          panda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does;have;have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do;has;has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does;have;has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4485" y="3998509"/>
            <a:ext cx="113402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cs typeface="Times New Roman" panose="02020603050405020304" pitchFamily="18" charset="0"/>
              </a:rPr>
              <a:t>Liu Tao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是第三人称单数，助动词用第三人称单数形式</a:t>
            </a:r>
            <a:r>
              <a:rPr lang="en-US" altLang="zh-CN" dirty="0">
                <a:cs typeface="Times New Roman" panose="02020603050405020304" pitchFamily="18" charset="0"/>
              </a:rPr>
              <a:t>does</a:t>
            </a:r>
            <a:r>
              <a:rPr lang="zh-CN" altLang="zh-CN" dirty="0">
                <a:cs typeface="Times New Roman" panose="02020603050405020304" pitchFamily="18" charset="0"/>
              </a:rPr>
              <a:t>；句中有助动词，主语后面的动词用原形</a:t>
            </a:r>
            <a:r>
              <a:rPr lang="en-US" altLang="zh-CN" dirty="0"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cs typeface="Times New Roman" panose="02020603050405020304" pitchFamily="18" charset="0"/>
              </a:rPr>
              <a:t>；主语</a:t>
            </a:r>
            <a:r>
              <a:rPr lang="en-US" altLang="zh-CN" dirty="0"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是第三人称单数，动词用</a:t>
            </a:r>
            <a:r>
              <a:rPr lang="en-US" altLang="zh-CN" dirty="0">
                <a:cs typeface="Times New Roman" panose="02020603050405020304" pitchFamily="18" charset="0"/>
              </a:rPr>
              <a:t>has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148478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4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Brown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animal friends. —Yes. He doesn’t like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3149600" algn="l"/>
                <a:tab pos="493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has		B. don’t have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doesn’t have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768899"/>
            <a:ext cx="111612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cs typeface="Times New Roman" panose="02020603050405020304" pitchFamily="18" charset="0"/>
              </a:rPr>
              <a:t>可知，该句为否定句，主语</a:t>
            </a:r>
            <a:r>
              <a:rPr lang="en-US" altLang="zh-CN" dirty="0" err="1"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cs typeface="Times New Roman" panose="02020603050405020304" pitchFamily="18" charset="0"/>
              </a:rPr>
              <a:t> Brown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是第三人称单数，助动词用</a:t>
            </a:r>
            <a:r>
              <a:rPr lang="en-US" altLang="zh-CN" dirty="0">
                <a:cs typeface="Times New Roman" panose="02020603050405020304" pitchFamily="18" charset="0"/>
              </a:rPr>
              <a:t>does,</a:t>
            </a:r>
            <a:r>
              <a:rPr lang="zh-CN" altLang="zh-CN" dirty="0">
                <a:cs typeface="Times New Roman" panose="02020603050405020304" pitchFamily="18" charset="0"/>
              </a:rPr>
              <a:t>否定形式为</a:t>
            </a:r>
            <a:r>
              <a:rPr lang="en-US" altLang="zh-CN" dirty="0">
                <a:cs typeface="Times New Roman" panose="02020603050405020304" pitchFamily="18" charset="0"/>
              </a:rPr>
              <a:t>doesn’t,</a:t>
            </a:r>
            <a:r>
              <a:rPr lang="zh-CN" altLang="zh-CN" dirty="0">
                <a:cs typeface="Times New Roman" panose="02020603050405020304" pitchFamily="18" charset="0"/>
              </a:rPr>
              <a:t>后接动词原形。故选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630" y="8538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53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—What can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do;swim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does;swims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doing;swim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chicken on the farm. 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long legs.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3149600" algn="l"/>
                <a:tab pos="5562600" algn="l"/>
                <a:tab pos="6391275" algn="l"/>
                <a:tab pos="8699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Have;has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C. There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is;has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158494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can</a:t>
            </a:r>
            <a:r>
              <a:rPr lang="zh-CN" altLang="zh-CN" dirty="0">
                <a:cs typeface="Times New Roman" panose="02020603050405020304" pitchFamily="18" charset="0"/>
              </a:rPr>
              <a:t>是情态动词，</a:t>
            </a:r>
            <a:r>
              <a:rPr lang="en-US" altLang="zh-CN" dirty="0"/>
              <a:t>can</a:t>
            </a:r>
            <a:r>
              <a:rPr lang="zh-CN" altLang="zh-CN" dirty="0">
                <a:cs typeface="Times New Roman" panose="02020603050405020304" pitchFamily="18" charset="0"/>
              </a:rPr>
              <a:t>后面加动词原形。故选</a:t>
            </a:r>
            <a:r>
              <a:rPr lang="en-US" altLang="zh-CN" dirty="0"/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50590" y="4131988"/>
            <a:ext cx="1140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表示在某处有某物，用</a:t>
            </a:r>
            <a:r>
              <a:rPr lang="en-US" altLang="zh-CN" dirty="0"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cs typeface="Times New Roman" panose="02020603050405020304" pitchFamily="18" charset="0"/>
              </a:rPr>
              <a:t>句型；表示某人或某个动物拥有某物，用</a:t>
            </a:r>
            <a:r>
              <a:rPr lang="en-US" altLang="zh-CN" dirty="0">
                <a:cs typeface="Times New Roman" panose="02020603050405020304" pitchFamily="18" charset="0"/>
              </a:rPr>
              <a:t>have/has,</a:t>
            </a:r>
            <a:r>
              <a:rPr lang="zh-CN" altLang="zh-CN" dirty="0">
                <a:cs typeface="Times New Roman" panose="02020603050405020304" pitchFamily="18" charset="0"/>
              </a:rPr>
              <a:t>由于主语</a:t>
            </a:r>
            <a:r>
              <a:rPr lang="en-US" altLang="zh-CN" dirty="0"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cs typeface="Times New Roman" panose="02020603050405020304" pitchFamily="18" charset="0"/>
              </a:rPr>
              <a:t>是第三人称单数，故用</a:t>
            </a:r>
            <a:r>
              <a:rPr lang="en-US" altLang="zh-CN" dirty="0">
                <a:cs typeface="Times New Roman" panose="02020603050405020304" pitchFamily="18" charset="0"/>
              </a:rPr>
              <a:t>has,</a:t>
            </a:r>
            <a:r>
              <a:rPr lang="zh-CN" altLang="zh-CN" dirty="0">
                <a:cs typeface="Times New Roman" panose="02020603050405020304" pitchFamily="18" charset="0"/>
              </a:rPr>
              <a:t>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9176" y="82609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0334" y="29456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82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按要求完成下列句子或对话。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can swim. The boy can’t swim.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将两句合并成一句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 but the boy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picture of the school.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picture of the school.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2758" y="2132856"/>
            <a:ext cx="723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can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35166" y="2132856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can’t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1251" y="3429000"/>
            <a:ext cx="1813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don’t 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08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has a new skirt.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dog has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legs.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56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6846" y="1484784"/>
            <a:ext cx="922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68752" y="1484784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26654" y="2132856"/>
            <a:ext cx="623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No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48297" y="2132856"/>
            <a:ext cx="1303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doesn’t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630" y="3356992"/>
            <a:ext cx="2031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/>
              <a:t>How   </a:t>
            </a:r>
            <a:r>
              <a:rPr lang="en-US" altLang="zh-CN" dirty="0"/>
              <a:t>many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50990" y="3356992"/>
            <a:ext cx="1670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does your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43278" y="3409836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89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S03.eps" descr="id:2147494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196752"/>
            <a:ext cx="10012045" cy="7086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3844" y="1908058"/>
            <a:ext cx="11485848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根据上下文和首字母提示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Hello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autumn here in Sydney. I want to introduce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They’re koalas and kangaroos. They live in Australia. They eat leaves. Koalas like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They always sleep </a:t>
            </a:r>
            <a:r>
              <a:rPr lang="en-US" altLang="zh-CN" sz="2600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trees. They can sleep 20 hours every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Kangaroos like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they can jump very fast. Sometimes you can see </a:t>
            </a:r>
            <a:r>
              <a:rPr lang="en-US" altLang="zh-CN" sz="2600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kangaroos stay in their mothers’ pouches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育儿袋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months. I like these two kinds of animals very much.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6697" y="3192244"/>
            <a:ext cx="11304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nimals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00863" y="3742670"/>
            <a:ext cx="12041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 err="1"/>
              <a:t>leeping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29546" y="3814678"/>
            <a:ext cx="3706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n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51646" y="4327280"/>
            <a:ext cx="51809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ay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28671" y="4337898"/>
            <a:ext cx="127951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umping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43035" y="4922004"/>
            <a:ext cx="704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600" dirty="0"/>
              <a:t>aby</a:t>
            </a:r>
            <a:endParaRPr lang="zh-CN" altLang="en-US" sz="26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85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s02.jpg" descr="id:2147494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84784"/>
            <a:ext cx="10297144" cy="46976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9175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书签的制作教程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827759"/>
            <a:ext cx="3721735" cy="53530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677080" y="1509998"/>
            <a:ext cx="9098646" cy="44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Bookmark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1.a piece of white paper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2.a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 of </a:t>
            </a:r>
            <a:r>
              <a:rPr lang="en-US" altLang="zh-CN" sz="24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3.paints or crayons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4.a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ribbon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彩带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1.Draw a lovely animal on the paper.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2.Colour the animal with paints or crayons.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3.Cut out the animal with scissors.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4.Make a small hole at the top of the animal.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5.Put the ribbon through the hole and tie it.30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one we don’t need to make the bookmark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Crayons.	B. Scissors.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Animals.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3538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we need a piece of white paper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 need to draw an animal on it.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We can make a hole with it.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should write numbers on 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2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勺子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指甲刀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“30” at the bottom of the page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it </a:t>
            </a: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mean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book is 30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There are 30 kinds of bookmarks.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making steps are on page 30.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7000" y="86027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9630" y="22048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88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0466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根据所听对话和问题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horse.                 B.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zebra.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 rabbit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1.eps" descr="id:21474949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215336"/>
            <a:ext cx="10859135" cy="6216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301553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animal friend runs fast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a horse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black and white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it’s a zebra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animal is it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60058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it does.	B. No, it doesn’t.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they do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89482" y="191683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parrot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two wings and a long tail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it can talk too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the parrot have a long tail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85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can jump.	B. It can swim.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can run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5298" y="206084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this your animal friend, Mike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four legs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cute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it swim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can’t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run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Mike’s animal friend do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9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1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Many animals.	B. Many houses.	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Many trees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2390" y="206084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 to our farm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 lot of horses, chickens, cats, cows, pigs and ducks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lovely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What’s on the farm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21084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10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big eyes.	B. It has small eyes.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630238" algn="l"/>
                <a:tab pos="1793875" algn="l"/>
                <a:tab pos="314960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has a small nose.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5298" y="206084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an animal friend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it have big eyes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its eyes are small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the animal have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2057" y="83671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8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选出单词画线部分的发音与其他不同的一项。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nimal friend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bbit.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311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B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900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c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 d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cks in front of the b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B                              C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sually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mbrella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489200" eaLnBrk="1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   B                   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0049" y="148478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B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0630" y="2725626"/>
            <a:ext cx="44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7622" y="400506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237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 in front of your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B                                        C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tail. It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 sk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ice.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200400"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               B      C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630" y="83671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4092" y="213285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C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02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476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friends.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animals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sister has big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small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0555" algn="l"/>
                <a:tab pos="3150870" algn="l"/>
                <a:tab pos="6391275" algn="l"/>
              </a:tabLst>
            </a:pPr>
            <a:r>
              <a:rPr lang="en-US" altLang="zh-CN" dirty="0" smtClean="0">
                <a:solidFill>
                  <a:srgbClr val="F36B6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F36B64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the bird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—It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BS02.eps" descr="id:2147494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7535545" cy="7086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72037" y="2924944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any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04656" y="3610840"/>
            <a:ext cx="902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have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13198" y="3602294"/>
            <a:ext cx="742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feet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0990" y="4201924"/>
            <a:ext cx="821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eyes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95406" y="4238180"/>
            <a:ext cx="821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ears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926854" y="4805698"/>
            <a:ext cx="1063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wings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23598" y="4887820"/>
            <a:ext cx="704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has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80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1421</Words>
  <Application>Microsoft Office PowerPoint</Application>
  <PresentationFormat>自定义</PresentationFormat>
  <Paragraphs>153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341</cp:revision>
  <dcterms:created xsi:type="dcterms:W3CDTF">2020-11-06T05:24:00Z</dcterms:created>
  <dcterms:modified xsi:type="dcterms:W3CDTF">2025-06-30T06:04:57Z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